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</p:sldMasterIdLst>
  <p:sldIdLst>
    <p:sldId id="259" r:id="rId9"/>
    <p:sldId id="260" r:id="rId10"/>
    <p:sldId id="266" r:id="rId11"/>
    <p:sldId id="265" r:id="rId12"/>
    <p:sldId id="264" r:id="rId13"/>
    <p:sldId id="267" r:id="rId14"/>
    <p:sldId id="261" r:id="rId15"/>
    <p:sldId id="257" r:id="rId16"/>
    <p:sldId id="258" r:id="rId17"/>
    <p:sldId id="262" r:id="rId18"/>
    <p:sldId id="26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Species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Species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Species" TargetMode="Externa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Species" TargetMode="Externa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Species" TargetMode="External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Species" TargetMode="External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Species" TargetMode="External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Species" TargetMode="External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It’s an exciting time for the whole family when a new pet is brought into the home. Whilst tempted to fuss the new arrival and play with them, it’s important to </a:t>
            </a:r>
            <a:r>
              <a:rPr lang="en-US" dirty="0" err="1" smtClean="0"/>
              <a:t>realise</a:t>
            </a:r>
            <a:r>
              <a:rPr lang="en-US" dirty="0" smtClean="0"/>
              <a:t> that, although this is an exciting time for all, it also represents a huge change in the pet’s life. Just like humans, cats suffer from fear, nervousness and anxiety, all of </a:t>
            </a:r>
            <a:r>
              <a:rPr lang="en-US" dirty="0" err="1" smtClean="0"/>
              <a:t>whichcan</a:t>
            </a:r>
            <a:r>
              <a:rPr lang="en-US" dirty="0" smtClean="0"/>
              <a:t> arise for a number of reasons.</a:t>
            </a:r>
          </a:p>
          <a:p>
            <a:pPr lvl="0"/>
            <a:r>
              <a:rPr lang="en-US" dirty="0" smtClean="0"/>
              <a:t>The first (and often most significant) time of stress an animal will go through is the re-homing process, especially if the pet has been taken away from his litter mates and mother. It is important to behave in a calm and relaxed manner around all new pets and to let </a:t>
            </a:r>
            <a:r>
              <a:rPr lang="en-US" dirty="0" err="1" smtClean="0"/>
              <a:t>themget</a:t>
            </a:r>
            <a:r>
              <a:rPr lang="en-US" dirty="0" smtClean="0"/>
              <a:t> used to their surroundings. Patience is key! Times of stress in an animal’s life can often result in problem </a:t>
            </a:r>
            <a:r>
              <a:rPr lang="en-US" dirty="0" err="1" smtClean="0"/>
              <a:t>behaviour</a:t>
            </a:r>
            <a:r>
              <a:rPr lang="en-US" dirty="0" smtClean="0"/>
              <a:t> and unnecessary upset for both pet and owner.</a:t>
            </a:r>
          </a:p>
          <a:p>
            <a:pPr lvl="0"/>
            <a:r>
              <a:rPr lang="en-US" dirty="0" smtClean="0"/>
              <a:t>Gradual </a:t>
            </a:r>
            <a:r>
              <a:rPr lang="en-US" dirty="0" err="1" smtClean="0"/>
              <a:t>socialisation</a:t>
            </a:r>
            <a:r>
              <a:rPr lang="en-US" dirty="0" smtClean="0"/>
              <a:t> and introduction to new things (surroundings, people, pets, etc.), especially from an early age, is an important process in helping to alleviate any associated </a:t>
            </a:r>
            <a:r>
              <a:rPr lang="en-US" dirty="0" err="1" smtClean="0"/>
              <a:t>behavioural</a:t>
            </a:r>
            <a:r>
              <a:rPr lang="en-US" dirty="0" smtClean="0"/>
              <a:t> issues. It is also extremely important to keep </a:t>
            </a:r>
            <a:r>
              <a:rPr lang="en-US" dirty="0" err="1" smtClean="0"/>
              <a:t>behavioural</a:t>
            </a:r>
            <a:r>
              <a:rPr lang="en-US" dirty="0" smtClean="0"/>
              <a:t> training positive and fun to make sure the pet stays relaxed and confident.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600" y="738000"/>
            <a:ext cx="12182478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3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5491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196" y="1578760"/>
            <a:ext cx="507609" cy="361184"/>
          </a:xfrm>
          <a:prstGeom prst="rect">
            <a:avLst/>
          </a:prstGeom>
        </p:spPr>
      </p:pic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838200" y="2554526"/>
            <a:ext cx="10515600" cy="3690631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69557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It’s an exciting time for the whole family when a new pet is brought into the home. Whilst tempted to fuss the new arrival and play with them, it’s important to </a:t>
            </a:r>
            <a:r>
              <a:rPr lang="en-US" dirty="0" err="1" smtClean="0"/>
              <a:t>realise</a:t>
            </a:r>
            <a:r>
              <a:rPr lang="en-US" dirty="0" smtClean="0"/>
              <a:t> that, although this is an exciting time for all, it also represents a huge change in the pet’s life. Just like humans, cats suffer from fear, nervousness and anxiety, all of </a:t>
            </a:r>
            <a:r>
              <a:rPr lang="en-US" dirty="0" err="1" smtClean="0"/>
              <a:t>whichcan</a:t>
            </a:r>
            <a:r>
              <a:rPr lang="en-US" dirty="0" smtClean="0"/>
              <a:t> arise for a number of reasons.</a:t>
            </a:r>
          </a:p>
          <a:p>
            <a:pPr lvl="0"/>
            <a:r>
              <a:rPr lang="en-US" dirty="0" smtClean="0"/>
              <a:t>The first (and often most significant) time of stress an animal will go through is the re-homing process, especially if the pet has been taken away from his litter mates and mother. It is important to behave in a calm and relaxed manner around all new pets and to let </a:t>
            </a:r>
            <a:r>
              <a:rPr lang="en-US" dirty="0" err="1" smtClean="0"/>
              <a:t>themget</a:t>
            </a:r>
            <a:r>
              <a:rPr lang="en-US" dirty="0" smtClean="0"/>
              <a:t> used to their surroundings. Patience is key! Times of stress in an animal’s life can often result in problem </a:t>
            </a:r>
            <a:r>
              <a:rPr lang="en-US" dirty="0" err="1" smtClean="0"/>
              <a:t>behaviour</a:t>
            </a:r>
            <a:r>
              <a:rPr lang="en-US" dirty="0" smtClean="0"/>
              <a:t> and unnecessary upset for both pet and owner.</a:t>
            </a:r>
          </a:p>
          <a:p>
            <a:pPr lvl="0"/>
            <a:r>
              <a:rPr lang="en-US" dirty="0" smtClean="0"/>
              <a:t>Gradual </a:t>
            </a:r>
            <a:r>
              <a:rPr lang="en-US" dirty="0" err="1" smtClean="0"/>
              <a:t>socialisation</a:t>
            </a:r>
            <a:r>
              <a:rPr lang="en-US" dirty="0" smtClean="0"/>
              <a:t> and introduction to new things (surroundings, people, pets, etc.), especially from an early age, is an important process in helping to alleviate any associated </a:t>
            </a:r>
            <a:r>
              <a:rPr lang="en-US" dirty="0" err="1" smtClean="0"/>
              <a:t>behavioural</a:t>
            </a:r>
            <a:r>
              <a:rPr lang="en-US" dirty="0" smtClean="0"/>
              <a:t> issues. It is also extremely important to keep </a:t>
            </a:r>
            <a:r>
              <a:rPr lang="en-US" dirty="0" err="1" smtClean="0"/>
              <a:t>behavioural</a:t>
            </a:r>
            <a:r>
              <a:rPr lang="en-US" dirty="0" smtClean="0"/>
              <a:t> training positive and fun to make sure the pet stays relaxed and confident.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Pheromone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aseline="0"/>
            </a:lvl1pPr>
          </a:lstStyle>
          <a:p>
            <a:r>
              <a:rPr lang="en-GB" dirty="0" smtClean="0"/>
              <a:t>Secreted or excreted chemicals that trigger a social response in members of the same </a:t>
            </a:r>
            <a:r>
              <a:rPr lang="en-GB" dirty="0" smtClean="0">
                <a:hlinkClick r:id="rId2" tooltip="Species"/>
              </a:rPr>
              <a:t>species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Insects, vertebrates and plants </a:t>
            </a:r>
          </a:p>
          <a:p>
            <a:r>
              <a:rPr lang="en-GB" dirty="0" smtClean="0"/>
              <a:t>Aggregation, trail marking, alarm , territorial, reproduction, calming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3121" y="930913"/>
            <a:ext cx="8549419" cy="613411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Cat </a:t>
            </a:r>
            <a:r>
              <a:rPr lang="nl-NL" dirty="0" err="1" smtClean="0"/>
              <a:t>pheromones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3121" y="1620838"/>
            <a:ext cx="8549419" cy="482282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336643"/>
            <a:ext cx="8548687" cy="378618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en-US" sz="2000" dirty="0" smtClean="0"/>
              <a:t>Marking territory</a:t>
            </a:r>
          </a:p>
          <a:p>
            <a:r>
              <a:rPr lang="en-US" sz="2000" dirty="0" smtClean="0"/>
              <a:t>Signaling when looking for a mate</a:t>
            </a:r>
          </a:p>
          <a:p>
            <a:r>
              <a:rPr lang="en-US" sz="2000" dirty="0" smtClean="0"/>
              <a:t>Making marks / messages on objects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421" y="1512488"/>
            <a:ext cx="3931481" cy="2453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240804"/>
            <a:ext cx="2760855" cy="1855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040" y="4260288"/>
            <a:ext cx="2272733" cy="1855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758" y="4267635"/>
            <a:ext cx="1906469" cy="18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6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Not detectable by human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 not enter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possible overdose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interaction with  other treatments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6"/>
          <a:stretch/>
        </p:blipFill>
        <p:spPr>
          <a:xfrm>
            <a:off x="6343614" y="2261032"/>
            <a:ext cx="475643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4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US" dirty="0" smtClean="0"/>
              <a:t>Synthetic analogue of naturally occurring pheromone </a:t>
            </a:r>
          </a:p>
          <a:p>
            <a:r>
              <a:rPr lang="en-US" dirty="0" smtClean="0"/>
              <a:t>Released during facial rubbing when cats feel comfortable with environment </a:t>
            </a:r>
          </a:p>
          <a:p>
            <a:r>
              <a:rPr lang="en-US" dirty="0" smtClean="0"/>
              <a:t>Developed to decrease anxiety related behavior in cats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12" y="3865562"/>
            <a:ext cx="2922597" cy="2381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216" y="3865563"/>
            <a:ext cx="2622983" cy="23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30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>
                    <a:tint val="75000"/>
                  </a:srgbClr>
                </a:solidFill>
              </a:rPr>
              <a:t>Beaphar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 corporate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1892300"/>
            <a:ext cx="4967177" cy="412591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24575" y="1849438"/>
            <a:ext cx="5162550" cy="41687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2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46685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10125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15340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46685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810125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15340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0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Pheromone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aseline="0"/>
            </a:lvl1pPr>
          </a:lstStyle>
          <a:p>
            <a:r>
              <a:rPr lang="en-GB" dirty="0" smtClean="0"/>
              <a:t>Secreted or excreted chemicals that trigger a social response in members of the same </a:t>
            </a:r>
            <a:r>
              <a:rPr lang="en-GB" dirty="0" smtClean="0">
                <a:hlinkClick r:id="rId2" tooltip="Species"/>
              </a:rPr>
              <a:t>species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Insects, vertebrates and plants </a:t>
            </a:r>
          </a:p>
          <a:p>
            <a:r>
              <a:rPr lang="en-GB" dirty="0" smtClean="0"/>
              <a:t>Aggregation, trail marking, alarm , territorial, reproduction, calming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4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D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81" y="738000"/>
            <a:ext cx="12214362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83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RAB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0" b="7483"/>
          <a:stretch/>
        </p:blipFill>
        <p:spPr>
          <a:xfrm>
            <a:off x="0" y="738000"/>
            <a:ext cx="12192000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93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600" y="738000"/>
            <a:ext cx="12182478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34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1424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196" y="1578760"/>
            <a:ext cx="507609" cy="361184"/>
          </a:xfrm>
          <a:prstGeom prst="rect">
            <a:avLst/>
          </a:prstGeom>
        </p:spPr>
      </p:pic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838200" y="2554526"/>
            <a:ext cx="10515600" cy="3690631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079222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It’s an exciting time for the whole family when a new pet is brought into the home. Whilst tempted to fuss the new arrival and play with them, it’s important to </a:t>
            </a:r>
            <a:r>
              <a:rPr lang="en-US" dirty="0" err="1" smtClean="0"/>
              <a:t>realise</a:t>
            </a:r>
            <a:r>
              <a:rPr lang="en-US" dirty="0" smtClean="0"/>
              <a:t> that, although this is an exciting time for all, it also represents a huge change in the pet’s life. Just like humans, cats suffer from fear, nervousness and anxiety, all of </a:t>
            </a:r>
            <a:r>
              <a:rPr lang="en-US" dirty="0" err="1" smtClean="0"/>
              <a:t>whichcan</a:t>
            </a:r>
            <a:r>
              <a:rPr lang="en-US" dirty="0" smtClean="0"/>
              <a:t> arise for a number of reasons.</a:t>
            </a:r>
          </a:p>
          <a:p>
            <a:pPr lvl="0"/>
            <a:r>
              <a:rPr lang="en-US" dirty="0" smtClean="0"/>
              <a:t>The first (and often most significant) time of stress an animal will go through is the re-homing process, especially if the pet has been taken away from his litter mates and mother. It is important to behave in a calm and relaxed manner around all new pets and to let </a:t>
            </a:r>
            <a:r>
              <a:rPr lang="en-US" dirty="0" err="1" smtClean="0"/>
              <a:t>themget</a:t>
            </a:r>
            <a:r>
              <a:rPr lang="en-US" dirty="0" smtClean="0"/>
              <a:t> used to their surroundings. Patience is key! Times of stress in an animal’s life can often result in problem </a:t>
            </a:r>
            <a:r>
              <a:rPr lang="en-US" dirty="0" err="1" smtClean="0"/>
              <a:t>behaviour</a:t>
            </a:r>
            <a:r>
              <a:rPr lang="en-US" dirty="0" smtClean="0"/>
              <a:t> and unnecessary upset for both pet and owner.</a:t>
            </a:r>
          </a:p>
          <a:p>
            <a:pPr lvl="0"/>
            <a:r>
              <a:rPr lang="en-US" dirty="0" smtClean="0"/>
              <a:t>Gradual </a:t>
            </a:r>
            <a:r>
              <a:rPr lang="en-US" dirty="0" err="1" smtClean="0"/>
              <a:t>socialisation</a:t>
            </a:r>
            <a:r>
              <a:rPr lang="en-US" dirty="0" smtClean="0"/>
              <a:t> and introduction to new things (surroundings, people, pets, etc.), especially from an early age, is an important process in helping to alleviate any associated </a:t>
            </a:r>
            <a:r>
              <a:rPr lang="en-US" dirty="0" err="1" smtClean="0"/>
              <a:t>behavioural</a:t>
            </a:r>
            <a:r>
              <a:rPr lang="en-US" dirty="0" smtClean="0"/>
              <a:t> issues. It is also extremely important to keep </a:t>
            </a:r>
            <a:r>
              <a:rPr lang="en-US" dirty="0" err="1" smtClean="0"/>
              <a:t>behavioural</a:t>
            </a:r>
            <a:r>
              <a:rPr lang="en-US" dirty="0" smtClean="0"/>
              <a:t> training positive and fun to make sure the pet stays relaxed and confident.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9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Pheromone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aseline="0"/>
            </a:lvl1pPr>
          </a:lstStyle>
          <a:p>
            <a:r>
              <a:rPr lang="en-GB" dirty="0" smtClean="0"/>
              <a:t>Secreted or excreted chemicals that trigger a social response in members of the same </a:t>
            </a:r>
            <a:r>
              <a:rPr lang="en-GB" dirty="0" smtClean="0">
                <a:hlinkClick r:id="rId2" tooltip="Species"/>
              </a:rPr>
              <a:t>species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Insects, vertebrates and plants </a:t>
            </a:r>
          </a:p>
          <a:p>
            <a:r>
              <a:rPr lang="en-GB" dirty="0" smtClean="0"/>
              <a:t>Aggregation, trail marking, alarm , territorial, reproduction, calming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31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3121" y="930913"/>
            <a:ext cx="8549419" cy="613411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Cat </a:t>
            </a:r>
            <a:r>
              <a:rPr lang="nl-NL" dirty="0" err="1" smtClean="0"/>
              <a:t>pheromones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3121" y="1620838"/>
            <a:ext cx="8549419" cy="482282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336643"/>
            <a:ext cx="8548687" cy="378618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en-US" sz="2000" dirty="0" smtClean="0"/>
              <a:t>Marking territory</a:t>
            </a:r>
          </a:p>
          <a:p>
            <a:r>
              <a:rPr lang="en-US" sz="2000" dirty="0" smtClean="0"/>
              <a:t>Signaling when looking for a mate</a:t>
            </a:r>
          </a:p>
          <a:p>
            <a:r>
              <a:rPr lang="en-US" sz="2000" dirty="0" smtClean="0"/>
              <a:t>Making marks / messages on objects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421" y="1512488"/>
            <a:ext cx="3931481" cy="2453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240804"/>
            <a:ext cx="2760855" cy="1855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040" y="4260288"/>
            <a:ext cx="2272733" cy="1855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758" y="4267635"/>
            <a:ext cx="1906469" cy="18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64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Not detectable by human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 not enter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possible overdose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interaction with  other treatments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6"/>
          <a:stretch/>
        </p:blipFill>
        <p:spPr>
          <a:xfrm>
            <a:off x="6343614" y="2261032"/>
            <a:ext cx="475643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32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US" dirty="0" smtClean="0"/>
              <a:t>Synthetic analogue of naturally occurring pheromone </a:t>
            </a:r>
          </a:p>
          <a:p>
            <a:r>
              <a:rPr lang="en-US" dirty="0" smtClean="0"/>
              <a:t>Released during facial rubbing when cats feel comfortable with environment </a:t>
            </a:r>
          </a:p>
          <a:p>
            <a:r>
              <a:rPr lang="en-US" dirty="0" smtClean="0"/>
              <a:t>Developed to decrease anxiety related behavior in cats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12" y="3865562"/>
            <a:ext cx="2922597" cy="2381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216" y="3865563"/>
            <a:ext cx="2622983" cy="23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4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3121" y="930913"/>
            <a:ext cx="8549419" cy="613411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Cat </a:t>
            </a:r>
            <a:r>
              <a:rPr lang="nl-NL" dirty="0" err="1" smtClean="0"/>
              <a:t>pheromones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3121" y="1620838"/>
            <a:ext cx="8549419" cy="482282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336643"/>
            <a:ext cx="8548687" cy="378618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en-US" sz="2000" dirty="0" smtClean="0"/>
              <a:t>Marking territory</a:t>
            </a:r>
          </a:p>
          <a:p>
            <a:r>
              <a:rPr lang="en-US" sz="2000" dirty="0" smtClean="0"/>
              <a:t>Signaling when looking for a mate</a:t>
            </a:r>
          </a:p>
          <a:p>
            <a:r>
              <a:rPr lang="en-US" sz="2000" dirty="0" smtClean="0"/>
              <a:t>Making marks / messages on objects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421" y="1512488"/>
            <a:ext cx="3931481" cy="2453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240804"/>
            <a:ext cx="2760855" cy="1855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040" y="4260288"/>
            <a:ext cx="2272733" cy="1855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758" y="4267635"/>
            <a:ext cx="1906469" cy="18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88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>
                    <a:tint val="75000"/>
                  </a:srgbClr>
                </a:solidFill>
              </a:rPr>
              <a:t>Beaphar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 corporate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1892300"/>
            <a:ext cx="4967177" cy="412591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24575" y="1849438"/>
            <a:ext cx="5162550" cy="41687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50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46685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10125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15340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46685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810125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15340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1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D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81" y="738000"/>
            <a:ext cx="12214362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56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RAB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0" b="7483"/>
          <a:stretch/>
        </p:blipFill>
        <p:spPr>
          <a:xfrm>
            <a:off x="0" y="738000"/>
            <a:ext cx="12192000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91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600" y="738000"/>
            <a:ext cx="12182478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39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2895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196" y="1578760"/>
            <a:ext cx="507609" cy="361184"/>
          </a:xfrm>
          <a:prstGeom prst="rect">
            <a:avLst/>
          </a:prstGeom>
        </p:spPr>
      </p:pic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838200" y="2554526"/>
            <a:ext cx="10515600" cy="3690631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408903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It’s an exciting time for the whole family when a new pet is brought into the home. Whilst tempted to fuss the new arrival and play with them, it’s important to </a:t>
            </a:r>
            <a:r>
              <a:rPr lang="en-US" dirty="0" err="1" smtClean="0"/>
              <a:t>realise</a:t>
            </a:r>
            <a:r>
              <a:rPr lang="en-US" dirty="0" smtClean="0"/>
              <a:t> that, although this is an exciting time for all, it also represents a huge change in the pet’s life. Just like humans, cats suffer from fear, nervousness and anxiety, all of </a:t>
            </a:r>
            <a:r>
              <a:rPr lang="en-US" dirty="0" err="1" smtClean="0"/>
              <a:t>whichcan</a:t>
            </a:r>
            <a:r>
              <a:rPr lang="en-US" dirty="0" smtClean="0"/>
              <a:t> arise for a number of reasons.</a:t>
            </a:r>
          </a:p>
          <a:p>
            <a:pPr lvl="0"/>
            <a:r>
              <a:rPr lang="en-US" dirty="0" smtClean="0"/>
              <a:t>The first (and often most significant) time of stress an animal will go through is the re-homing process, especially if the pet has been taken away from his litter mates and mother. It is important to behave in a calm and relaxed manner around all new pets and to let </a:t>
            </a:r>
            <a:r>
              <a:rPr lang="en-US" dirty="0" err="1" smtClean="0"/>
              <a:t>themget</a:t>
            </a:r>
            <a:r>
              <a:rPr lang="en-US" dirty="0" smtClean="0"/>
              <a:t> used to their surroundings. Patience is key! Times of stress in an animal’s life can often result in problem </a:t>
            </a:r>
            <a:r>
              <a:rPr lang="en-US" dirty="0" err="1" smtClean="0"/>
              <a:t>behaviour</a:t>
            </a:r>
            <a:r>
              <a:rPr lang="en-US" dirty="0" smtClean="0"/>
              <a:t> and unnecessary upset for both pet and owner.</a:t>
            </a:r>
          </a:p>
          <a:p>
            <a:pPr lvl="0"/>
            <a:r>
              <a:rPr lang="en-US" dirty="0" smtClean="0"/>
              <a:t>Gradual </a:t>
            </a:r>
            <a:r>
              <a:rPr lang="en-US" dirty="0" err="1" smtClean="0"/>
              <a:t>socialisation</a:t>
            </a:r>
            <a:r>
              <a:rPr lang="en-US" dirty="0" smtClean="0"/>
              <a:t> and introduction to new things (surroundings, people, pets, etc.), especially from an early age, is an important process in helping to alleviate any associated </a:t>
            </a:r>
            <a:r>
              <a:rPr lang="en-US" dirty="0" err="1" smtClean="0"/>
              <a:t>behavioural</a:t>
            </a:r>
            <a:r>
              <a:rPr lang="en-US" dirty="0" smtClean="0"/>
              <a:t> issues. It is also extremely important to keep </a:t>
            </a:r>
            <a:r>
              <a:rPr lang="en-US" dirty="0" err="1" smtClean="0"/>
              <a:t>behavioural</a:t>
            </a:r>
            <a:r>
              <a:rPr lang="en-US" dirty="0" smtClean="0"/>
              <a:t> training positive and fun to make sure the pet stays relaxed and confident.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60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Pheromone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aseline="0"/>
            </a:lvl1pPr>
          </a:lstStyle>
          <a:p>
            <a:r>
              <a:rPr lang="en-GB" dirty="0" smtClean="0"/>
              <a:t>Secreted or excreted chemicals that trigger a social response in members of the same </a:t>
            </a:r>
            <a:r>
              <a:rPr lang="en-GB" dirty="0" smtClean="0">
                <a:hlinkClick r:id="rId2" tooltip="Species"/>
              </a:rPr>
              <a:t>species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Insects, vertebrates and plants </a:t>
            </a:r>
          </a:p>
          <a:p>
            <a:r>
              <a:rPr lang="en-GB" dirty="0" smtClean="0"/>
              <a:t>Aggregation, trail marking, alarm , territorial, reproduction, calming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73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3121" y="930913"/>
            <a:ext cx="8549419" cy="613411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Cat </a:t>
            </a:r>
            <a:r>
              <a:rPr lang="nl-NL" dirty="0" err="1" smtClean="0"/>
              <a:t>pheromones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3121" y="1620838"/>
            <a:ext cx="8549419" cy="482282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336643"/>
            <a:ext cx="8548687" cy="378618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en-US" sz="2000" dirty="0" smtClean="0"/>
              <a:t>Marking territory</a:t>
            </a:r>
          </a:p>
          <a:p>
            <a:r>
              <a:rPr lang="en-US" sz="2000" dirty="0" smtClean="0"/>
              <a:t>Signaling when looking for a mate</a:t>
            </a:r>
          </a:p>
          <a:p>
            <a:r>
              <a:rPr lang="en-US" sz="2000" dirty="0" smtClean="0"/>
              <a:t>Making marks / messages on objects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421" y="1512488"/>
            <a:ext cx="3931481" cy="2453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240804"/>
            <a:ext cx="2760855" cy="1855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040" y="4260288"/>
            <a:ext cx="2272733" cy="1855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758" y="4267635"/>
            <a:ext cx="1906469" cy="18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3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Not detectable by human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 not enter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possible overdose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interaction with  other treatments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6"/>
          <a:stretch/>
        </p:blipFill>
        <p:spPr>
          <a:xfrm>
            <a:off x="6343614" y="2261032"/>
            <a:ext cx="475643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33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Not detectable by human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 not enter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possible overdose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interaction with  other treatments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6"/>
          <a:stretch/>
        </p:blipFill>
        <p:spPr>
          <a:xfrm>
            <a:off x="6343614" y="2261032"/>
            <a:ext cx="475643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1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US" dirty="0" smtClean="0"/>
              <a:t>Synthetic analogue of naturally occurring pheromone </a:t>
            </a:r>
          </a:p>
          <a:p>
            <a:r>
              <a:rPr lang="en-US" dirty="0" smtClean="0"/>
              <a:t>Released during facial rubbing when cats feel comfortable with environment </a:t>
            </a:r>
          </a:p>
          <a:p>
            <a:r>
              <a:rPr lang="en-US" dirty="0" smtClean="0"/>
              <a:t>Developed to decrease anxiety related behavior in cats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12" y="3865562"/>
            <a:ext cx="2922597" cy="2381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216" y="3865563"/>
            <a:ext cx="2622983" cy="23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90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>
                    <a:tint val="75000"/>
                  </a:srgbClr>
                </a:solidFill>
              </a:rPr>
              <a:t>Beaphar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 corporate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1892300"/>
            <a:ext cx="4967177" cy="412591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24575" y="1849438"/>
            <a:ext cx="5162550" cy="41687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46685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10125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15340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46685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810125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15340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03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D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81" y="738000"/>
            <a:ext cx="12214362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80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RAB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0" b="7483"/>
          <a:stretch/>
        </p:blipFill>
        <p:spPr>
          <a:xfrm>
            <a:off x="0" y="738000"/>
            <a:ext cx="12192000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8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600" y="738000"/>
            <a:ext cx="12182478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7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604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196" y="1578760"/>
            <a:ext cx="507609" cy="361184"/>
          </a:xfrm>
          <a:prstGeom prst="rect">
            <a:avLst/>
          </a:prstGeom>
        </p:spPr>
      </p:pic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838200" y="2554526"/>
            <a:ext cx="10515600" cy="3690631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308349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It’s an exciting time for the whole family when a new pet is brought into the home. Whilst tempted to fuss the new arrival and play with them, it’s important to </a:t>
            </a:r>
            <a:r>
              <a:rPr lang="en-US" dirty="0" err="1" smtClean="0"/>
              <a:t>realise</a:t>
            </a:r>
            <a:r>
              <a:rPr lang="en-US" dirty="0" smtClean="0"/>
              <a:t> that, although this is an exciting time for all, it also represents a huge change in the pet’s life. Just like humans, cats suffer from fear, nervousness and anxiety, all of </a:t>
            </a:r>
            <a:r>
              <a:rPr lang="en-US" dirty="0" err="1" smtClean="0"/>
              <a:t>whichcan</a:t>
            </a:r>
            <a:r>
              <a:rPr lang="en-US" dirty="0" smtClean="0"/>
              <a:t> arise for a number of reasons.</a:t>
            </a:r>
          </a:p>
          <a:p>
            <a:pPr lvl="0"/>
            <a:r>
              <a:rPr lang="en-US" dirty="0" smtClean="0"/>
              <a:t>The first (and often most significant) time of stress an animal will go through is the re-homing process, especially if the pet has been taken away from his litter mates and mother. It is important to behave in a calm and relaxed manner around all new pets and to let </a:t>
            </a:r>
            <a:r>
              <a:rPr lang="en-US" dirty="0" err="1" smtClean="0"/>
              <a:t>themget</a:t>
            </a:r>
            <a:r>
              <a:rPr lang="en-US" dirty="0" smtClean="0"/>
              <a:t> used to their surroundings. Patience is key! Times of stress in an animal’s life can often result in problem </a:t>
            </a:r>
            <a:r>
              <a:rPr lang="en-US" dirty="0" err="1" smtClean="0"/>
              <a:t>behaviour</a:t>
            </a:r>
            <a:r>
              <a:rPr lang="en-US" dirty="0" smtClean="0"/>
              <a:t> and unnecessary upset for both pet and owner.</a:t>
            </a:r>
          </a:p>
          <a:p>
            <a:pPr lvl="0"/>
            <a:r>
              <a:rPr lang="en-US" dirty="0" smtClean="0"/>
              <a:t>Gradual </a:t>
            </a:r>
            <a:r>
              <a:rPr lang="en-US" dirty="0" err="1" smtClean="0"/>
              <a:t>socialisation</a:t>
            </a:r>
            <a:r>
              <a:rPr lang="en-US" dirty="0" smtClean="0"/>
              <a:t> and introduction to new things (surroundings, people, pets, etc.), especially from an early age, is an important process in helping to alleviate any associated </a:t>
            </a:r>
            <a:r>
              <a:rPr lang="en-US" dirty="0" err="1" smtClean="0"/>
              <a:t>behavioural</a:t>
            </a:r>
            <a:r>
              <a:rPr lang="en-US" dirty="0" smtClean="0"/>
              <a:t> issues. It is also extremely important to keep </a:t>
            </a:r>
            <a:r>
              <a:rPr lang="en-US" dirty="0" err="1" smtClean="0"/>
              <a:t>behavioural</a:t>
            </a:r>
            <a:r>
              <a:rPr lang="en-US" dirty="0" smtClean="0"/>
              <a:t> training positive and fun to make sure the pet stays relaxed and confident.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1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US" dirty="0" smtClean="0"/>
              <a:t>Synthetic analogue of naturally occurring pheromone </a:t>
            </a:r>
          </a:p>
          <a:p>
            <a:r>
              <a:rPr lang="en-US" dirty="0" smtClean="0"/>
              <a:t>Released during facial rubbing when cats feel comfortable with environment </a:t>
            </a:r>
          </a:p>
          <a:p>
            <a:r>
              <a:rPr lang="en-US" dirty="0" smtClean="0"/>
              <a:t>Developed to decrease anxiety related behavior in cats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12" y="3865562"/>
            <a:ext cx="2922597" cy="2381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216" y="3865563"/>
            <a:ext cx="2622983" cy="23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26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Pheromone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aseline="0"/>
            </a:lvl1pPr>
          </a:lstStyle>
          <a:p>
            <a:r>
              <a:rPr lang="en-GB" dirty="0" smtClean="0"/>
              <a:t>Secreted or excreted chemicals that trigger a social response in members of the same </a:t>
            </a:r>
            <a:r>
              <a:rPr lang="en-GB" dirty="0" smtClean="0">
                <a:hlinkClick r:id="rId2" tooltip="Species"/>
              </a:rPr>
              <a:t>species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Insects, vertebrates and plants </a:t>
            </a:r>
          </a:p>
          <a:p>
            <a:r>
              <a:rPr lang="en-GB" dirty="0" smtClean="0"/>
              <a:t>Aggregation, trail marking, alarm , territorial, reproduction, calming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92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3121" y="930913"/>
            <a:ext cx="8549419" cy="613411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Cat </a:t>
            </a:r>
            <a:r>
              <a:rPr lang="nl-NL" dirty="0" err="1" smtClean="0"/>
              <a:t>pheromones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3121" y="1620838"/>
            <a:ext cx="8549419" cy="482282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336643"/>
            <a:ext cx="8548687" cy="378618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en-US" sz="2000" dirty="0" smtClean="0"/>
              <a:t>Marking territory</a:t>
            </a:r>
          </a:p>
          <a:p>
            <a:r>
              <a:rPr lang="en-US" sz="2000" dirty="0" smtClean="0"/>
              <a:t>Signaling when looking for a mate</a:t>
            </a:r>
          </a:p>
          <a:p>
            <a:r>
              <a:rPr lang="en-US" sz="2000" dirty="0" smtClean="0"/>
              <a:t>Making marks / messages on objects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421" y="1512488"/>
            <a:ext cx="3931481" cy="2453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240804"/>
            <a:ext cx="2760855" cy="1855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040" y="4260288"/>
            <a:ext cx="2272733" cy="1855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758" y="4267635"/>
            <a:ext cx="1906469" cy="18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5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Not detectable by human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 not enter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possible overdose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interaction with  other treatments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6"/>
          <a:stretch/>
        </p:blipFill>
        <p:spPr>
          <a:xfrm>
            <a:off x="6343614" y="2261032"/>
            <a:ext cx="475643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7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US" dirty="0" smtClean="0"/>
              <a:t>Synthetic analogue of naturally occurring pheromone </a:t>
            </a:r>
          </a:p>
          <a:p>
            <a:r>
              <a:rPr lang="en-US" dirty="0" smtClean="0"/>
              <a:t>Released during facial rubbing when cats feel comfortable with environment </a:t>
            </a:r>
          </a:p>
          <a:p>
            <a:r>
              <a:rPr lang="en-US" dirty="0" smtClean="0"/>
              <a:t>Developed to decrease anxiety related behavior in cats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12" y="3865562"/>
            <a:ext cx="2922597" cy="2381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216" y="3865563"/>
            <a:ext cx="2622983" cy="23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77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>
                    <a:tint val="75000"/>
                  </a:srgbClr>
                </a:solidFill>
              </a:rPr>
              <a:t>Beaphar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 corporate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1892300"/>
            <a:ext cx="4967177" cy="412591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24575" y="1849438"/>
            <a:ext cx="5162550" cy="41687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5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46685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10125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15340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46685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810125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15340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52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D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81" y="738000"/>
            <a:ext cx="12214362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92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RAB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0" b="7483"/>
          <a:stretch/>
        </p:blipFill>
        <p:spPr>
          <a:xfrm>
            <a:off x="0" y="738000"/>
            <a:ext cx="12192000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442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600" y="738000"/>
            <a:ext cx="12182478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50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8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>
                    <a:tint val="75000"/>
                  </a:srgbClr>
                </a:solidFill>
              </a:rPr>
              <a:t>Beaphar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 corporate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1892300"/>
            <a:ext cx="4967177" cy="412591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24575" y="1849438"/>
            <a:ext cx="5162550" cy="41687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218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196" y="1578760"/>
            <a:ext cx="507609" cy="361184"/>
          </a:xfrm>
          <a:prstGeom prst="rect">
            <a:avLst/>
          </a:prstGeom>
        </p:spPr>
      </p:pic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838200" y="2554526"/>
            <a:ext cx="10515600" cy="3690631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2006113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It’s an exciting time for the whole family when a new pet is brought into the home. Whilst tempted to fuss the new arrival and play with them, it’s important to </a:t>
            </a:r>
            <a:r>
              <a:rPr lang="en-US" dirty="0" err="1" smtClean="0"/>
              <a:t>realise</a:t>
            </a:r>
            <a:r>
              <a:rPr lang="en-US" dirty="0" smtClean="0"/>
              <a:t> that, although this is an exciting time for all, it also represents a huge change in the pet’s life. Just like humans, cats suffer from fear, nervousness and anxiety, all of </a:t>
            </a:r>
            <a:r>
              <a:rPr lang="en-US" dirty="0" err="1" smtClean="0"/>
              <a:t>whichcan</a:t>
            </a:r>
            <a:r>
              <a:rPr lang="en-US" dirty="0" smtClean="0"/>
              <a:t> arise for a number of reasons.</a:t>
            </a:r>
          </a:p>
          <a:p>
            <a:pPr lvl="0"/>
            <a:r>
              <a:rPr lang="en-US" dirty="0" smtClean="0"/>
              <a:t>The first (and often most significant) time of stress an animal will go through is the re-homing process, especially if the pet has been taken away from his litter mates and mother. It is important to behave in a calm and relaxed manner around all new pets and to let </a:t>
            </a:r>
            <a:r>
              <a:rPr lang="en-US" dirty="0" err="1" smtClean="0"/>
              <a:t>themget</a:t>
            </a:r>
            <a:r>
              <a:rPr lang="en-US" dirty="0" smtClean="0"/>
              <a:t> used to their surroundings. Patience is key! Times of stress in an animal’s life can often result in problem </a:t>
            </a:r>
            <a:r>
              <a:rPr lang="en-US" dirty="0" err="1" smtClean="0"/>
              <a:t>behaviour</a:t>
            </a:r>
            <a:r>
              <a:rPr lang="en-US" dirty="0" smtClean="0"/>
              <a:t> and unnecessary upset for both pet and owner.</a:t>
            </a:r>
          </a:p>
          <a:p>
            <a:pPr lvl="0"/>
            <a:r>
              <a:rPr lang="en-US" dirty="0" smtClean="0"/>
              <a:t>Gradual </a:t>
            </a:r>
            <a:r>
              <a:rPr lang="en-US" dirty="0" err="1" smtClean="0"/>
              <a:t>socialisation</a:t>
            </a:r>
            <a:r>
              <a:rPr lang="en-US" dirty="0" smtClean="0"/>
              <a:t> and introduction to new things (surroundings, people, pets, etc.), especially from an early age, is an important process in helping to alleviate any associated </a:t>
            </a:r>
            <a:r>
              <a:rPr lang="en-US" dirty="0" err="1" smtClean="0"/>
              <a:t>behavioural</a:t>
            </a:r>
            <a:r>
              <a:rPr lang="en-US" dirty="0" smtClean="0"/>
              <a:t> issues. It is also extremely important to keep </a:t>
            </a:r>
            <a:r>
              <a:rPr lang="en-US" dirty="0" err="1" smtClean="0"/>
              <a:t>behavioural</a:t>
            </a:r>
            <a:r>
              <a:rPr lang="en-US" dirty="0" smtClean="0"/>
              <a:t> training positive and fun to make sure the pet stays relaxed and confident.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93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Pheromone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aseline="0"/>
            </a:lvl1pPr>
          </a:lstStyle>
          <a:p>
            <a:r>
              <a:rPr lang="en-GB" dirty="0" smtClean="0"/>
              <a:t>Secreted or excreted chemicals that trigger a social response in members of the same </a:t>
            </a:r>
            <a:r>
              <a:rPr lang="en-GB" dirty="0" smtClean="0">
                <a:hlinkClick r:id="rId2" tooltip="Species"/>
              </a:rPr>
              <a:t>species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Insects, vertebrates and plants </a:t>
            </a:r>
          </a:p>
          <a:p>
            <a:r>
              <a:rPr lang="en-GB" dirty="0" smtClean="0"/>
              <a:t>Aggregation, trail marking, alarm , territorial, reproduction, calming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675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3121" y="930913"/>
            <a:ext cx="8549419" cy="613411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Cat </a:t>
            </a:r>
            <a:r>
              <a:rPr lang="nl-NL" dirty="0" err="1" smtClean="0"/>
              <a:t>pheromones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3121" y="1620838"/>
            <a:ext cx="8549419" cy="482282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336643"/>
            <a:ext cx="8548687" cy="378618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en-US" sz="2000" dirty="0" smtClean="0"/>
              <a:t>Marking territory</a:t>
            </a:r>
          </a:p>
          <a:p>
            <a:r>
              <a:rPr lang="en-US" sz="2000" dirty="0" smtClean="0"/>
              <a:t>Signaling when looking for a mate</a:t>
            </a:r>
          </a:p>
          <a:p>
            <a:r>
              <a:rPr lang="en-US" sz="2000" dirty="0" smtClean="0"/>
              <a:t>Making marks / messages on objects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421" y="1512488"/>
            <a:ext cx="3931481" cy="2453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240804"/>
            <a:ext cx="2760855" cy="1855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040" y="4260288"/>
            <a:ext cx="2272733" cy="1855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758" y="4267635"/>
            <a:ext cx="1906469" cy="18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4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Not detectable by human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 not enter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possible overdose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interaction with  other treatments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6"/>
          <a:stretch/>
        </p:blipFill>
        <p:spPr>
          <a:xfrm>
            <a:off x="6343614" y="2261032"/>
            <a:ext cx="475643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70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US" dirty="0" smtClean="0"/>
              <a:t>Synthetic analogue of naturally occurring pheromone </a:t>
            </a:r>
          </a:p>
          <a:p>
            <a:r>
              <a:rPr lang="en-US" dirty="0" smtClean="0"/>
              <a:t>Released during facial rubbing when cats feel comfortable with environment </a:t>
            </a:r>
          </a:p>
          <a:p>
            <a:r>
              <a:rPr lang="en-US" dirty="0" smtClean="0"/>
              <a:t>Developed to decrease anxiety related behavior in cats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12" y="3865562"/>
            <a:ext cx="2922597" cy="2381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216" y="3865563"/>
            <a:ext cx="2622983" cy="23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0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>
                    <a:tint val="75000"/>
                  </a:srgbClr>
                </a:solidFill>
              </a:rPr>
              <a:t>Beaphar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 corporate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1892300"/>
            <a:ext cx="4967177" cy="412591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24575" y="1849438"/>
            <a:ext cx="5162550" cy="41687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73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46685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10125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15340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46685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810125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15340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323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D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81" y="738000"/>
            <a:ext cx="12214362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715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RAB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0" b="7483"/>
          <a:stretch/>
        </p:blipFill>
        <p:spPr>
          <a:xfrm>
            <a:off x="0" y="738000"/>
            <a:ext cx="12192000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9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46685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10125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15340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46685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810125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15340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77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600" y="738000"/>
            <a:ext cx="12182478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462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88861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196" y="1578760"/>
            <a:ext cx="507609" cy="361184"/>
          </a:xfrm>
          <a:prstGeom prst="rect">
            <a:avLst/>
          </a:prstGeom>
        </p:spPr>
      </p:pic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838200" y="2554526"/>
            <a:ext cx="10515600" cy="3690631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40904671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It’s an exciting time for the whole family when a new pet is brought into the home. Whilst tempted to fuss the new arrival and play with them, it’s important to </a:t>
            </a:r>
            <a:r>
              <a:rPr lang="en-US" dirty="0" err="1" smtClean="0"/>
              <a:t>realise</a:t>
            </a:r>
            <a:r>
              <a:rPr lang="en-US" dirty="0" smtClean="0"/>
              <a:t> that, although this is an exciting time for all, it also represents a huge change in the pet’s life. Just like humans, cats suffer from fear, nervousness and anxiety, all of </a:t>
            </a:r>
            <a:r>
              <a:rPr lang="en-US" dirty="0" err="1" smtClean="0"/>
              <a:t>whichcan</a:t>
            </a:r>
            <a:r>
              <a:rPr lang="en-US" dirty="0" smtClean="0"/>
              <a:t> arise for a number of reasons.</a:t>
            </a:r>
          </a:p>
          <a:p>
            <a:pPr lvl="0"/>
            <a:r>
              <a:rPr lang="en-US" dirty="0" smtClean="0"/>
              <a:t>The first (and often most significant) time of stress an animal will go through is the re-homing process, especially if the pet has been taken away from his litter mates and mother. It is important to behave in a calm and relaxed manner around all new pets and to let </a:t>
            </a:r>
            <a:r>
              <a:rPr lang="en-US" dirty="0" err="1" smtClean="0"/>
              <a:t>themget</a:t>
            </a:r>
            <a:r>
              <a:rPr lang="en-US" dirty="0" smtClean="0"/>
              <a:t> used to their surroundings. Patience is key! Times of stress in an animal’s life can often result in problem </a:t>
            </a:r>
            <a:r>
              <a:rPr lang="en-US" dirty="0" err="1" smtClean="0"/>
              <a:t>behaviour</a:t>
            </a:r>
            <a:r>
              <a:rPr lang="en-US" dirty="0" smtClean="0"/>
              <a:t> and unnecessary upset for both pet and owner.</a:t>
            </a:r>
          </a:p>
          <a:p>
            <a:pPr lvl="0"/>
            <a:r>
              <a:rPr lang="en-US" dirty="0" smtClean="0"/>
              <a:t>Gradual </a:t>
            </a:r>
            <a:r>
              <a:rPr lang="en-US" dirty="0" err="1" smtClean="0"/>
              <a:t>socialisation</a:t>
            </a:r>
            <a:r>
              <a:rPr lang="en-US" dirty="0" smtClean="0"/>
              <a:t> and introduction to new things (surroundings, people, pets, etc.), especially from an early age, is an important process in helping to alleviate any associated </a:t>
            </a:r>
            <a:r>
              <a:rPr lang="en-US" dirty="0" err="1" smtClean="0"/>
              <a:t>behavioural</a:t>
            </a:r>
            <a:r>
              <a:rPr lang="en-US" dirty="0" smtClean="0"/>
              <a:t> issues. It is also extremely important to keep </a:t>
            </a:r>
            <a:r>
              <a:rPr lang="en-US" dirty="0" err="1" smtClean="0"/>
              <a:t>behavioural</a:t>
            </a:r>
            <a:r>
              <a:rPr lang="en-US" dirty="0" smtClean="0"/>
              <a:t> training positive and fun to make sure the pet stays relaxed and confident.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212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Pheromone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aseline="0"/>
            </a:lvl1pPr>
          </a:lstStyle>
          <a:p>
            <a:r>
              <a:rPr lang="en-GB" dirty="0" smtClean="0"/>
              <a:t>Secreted or excreted chemicals that trigger a social response in members of the same </a:t>
            </a:r>
            <a:r>
              <a:rPr lang="en-GB" dirty="0" smtClean="0">
                <a:hlinkClick r:id="rId2" tooltip="Species"/>
              </a:rPr>
              <a:t>species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Insects, vertebrates and plants </a:t>
            </a:r>
          </a:p>
          <a:p>
            <a:r>
              <a:rPr lang="en-GB" dirty="0" smtClean="0"/>
              <a:t>Aggregation, trail marking, alarm , territorial, reproduction, calming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686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3121" y="930913"/>
            <a:ext cx="8549419" cy="613411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Cat </a:t>
            </a:r>
            <a:r>
              <a:rPr lang="nl-NL" dirty="0" err="1" smtClean="0"/>
              <a:t>pheromones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3121" y="1620838"/>
            <a:ext cx="8549419" cy="482282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336643"/>
            <a:ext cx="8548687" cy="378618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en-US" sz="2000" dirty="0" smtClean="0"/>
              <a:t>Marking territory</a:t>
            </a:r>
          </a:p>
          <a:p>
            <a:r>
              <a:rPr lang="en-US" sz="2000" dirty="0" smtClean="0"/>
              <a:t>Signaling when looking for a mate</a:t>
            </a:r>
          </a:p>
          <a:p>
            <a:r>
              <a:rPr lang="en-US" sz="2000" dirty="0" smtClean="0"/>
              <a:t>Making marks / messages on objects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421" y="1512488"/>
            <a:ext cx="3931481" cy="2453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240804"/>
            <a:ext cx="2760855" cy="1855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040" y="4260288"/>
            <a:ext cx="2272733" cy="1855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758" y="4267635"/>
            <a:ext cx="1906469" cy="18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738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Not detectable by human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 not enter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possible overdose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interaction with  other treatments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6"/>
          <a:stretch/>
        </p:blipFill>
        <p:spPr>
          <a:xfrm>
            <a:off x="6343614" y="2261032"/>
            <a:ext cx="475643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342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US" dirty="0" smtClean="0"/>
              <a:t>Synthetic analogue of naturally occurring pheromone </a:t>
            </a:r>
          </a:p>
          <a:p>
            <a:r>
              <a:rPr lang="en-US" dirty="0" smtClean="0"/>
              <a:t>Released during facial rubbing when cats feel comfortable with environment </a:t>
            </a:r>
          </a:p>
          <a:p>
            <a:r>
              <a:rPr lang="en-US" dirty="0" smtClean="0"/>
              <a:t>Developed to decrease anxiety related behavior in cats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12" y="3865562"/>
            <a:ext cx="2922597" cy="2381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216" y="3865563"/>
            <a:ext cx="2622983" cy="23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7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>
                    <a:tint val="75000"/>
                  </a:srgbClr>
                </a:solidFill>
              </a:rPr>
              <a:t>Beaphar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 corporate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1892300"/>
            <a:ext cx="4967177" cy="412591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24575" y="1849438"/>
            <a:ext cx="5162550" cy="41687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086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46685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10125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15340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46685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810125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15340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D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81" y="738000"/>
            <a:ext cx="12214362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0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D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81" y="738000"/>
            <a:ext cx="12214362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189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RAB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0" b="7483"/>
          <a:stretch/>
        </p:blipFill>
        <p:spPr>
          <a:xfrm>
            <a:off x="0" y="738000"/>
            <a:ext cx="12192000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37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600" y="738000"/>
            <a:ext cx="12182478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49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086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196" y="1578760"/>
            <a:ext cx="507609" cy="361184"/>
          </a:xfrm>
          <a:prstGeom prst="rect">
            <a:avLst/>
          </a:prstGeom>
        </p:spPr>
      </p:pic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838200" y="2554526"/>
            <a:ext cx="10515600" cy="3690631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2896923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It’s an exciting time for the whole family when a new pet is brought into the home. Whilst tempted to fuss the new arrival and play with them, it’s important to </a:t>
            </a:r>
            <a:r>
              <a:rPr lang="en-US" dirty="0" err="1" smtClean="0"/>
              <a:t>realise</a:t>
            </a:r>
            <a:r>
              <a:rPr lang="en-US" dirty="0" smtClean="0"/>
              <a:t> that, although this is an exciting time for all, it also represents a huge change in the pet’s life. Just like humans, cats suffer from fear, nervousness and anxiety, all of </a:t>
            </a:r>
            <a:r>
              <a:rPr lang="en-US" dirty="0" err="1" smtClean="0"/>
              <a:t>whichcan</a:t>
            </a:r>
            <a:r>
              <a:rPr lang="en-US" dirty="0" smtClean="0"/>
              <a:t> arise for a number of reasons.</a:t>
            </a:r>
          </a:p>
          <a:p>
            <a:pPr lvl="0"/>
            <a:r>
              <a:rPr lang="en-US" dirty="0" smtClean="0"/>
              <a:t>The first (and often most significant) time of stress an animal will go through is the re-homing process, especially if the pet has been taken away from his litter mates and mother. It is important to behave in a calm and relaxed manner around all new pets and to let </a:t>
            </a:r>
            <a:r>
              <a:rPr lang="en-US" dirty="0" err="1" smtClean="0"/>
              <a:t>themget</a:t>
            </a:r>
            <a:r>
              <a:rPr lang="en-US" dirty="0" smtClean="0"/>
              <a:t> used to their surroundings. Patience is key! Times of stress in an animal’s life can often result in problem </a:t>
            </a:r>
            <a:r>
              <a:rPr lang="en-US" dirty="0" err="1" smtClean="0"/>
              <a:t>behaviour</a:t>
            </a:r>
            <a:r>
              <a:rPr lang="en-US" dirty="0" smtClean="0"/>
              <a:t> and unnecessary upset for both pet and owner.</a:t>
            </a:r>
          </a:p>
          <a:p>
            <a:pPr lvl="0"/>
            <a:r>
              <a:rPr lang="en-US" dirty="0" smtClean="0"/>
              <a:t>Gradual </a:t>
            </a:r>
            <a:r>
              <a:rPr lang="en-US" dirty="0" err="1" smtClean="0"/>
              <a:t>socialisation</a:t>
            </a:r>
            <a:r>
              <a:rPr lang="en-US" dirty="0" smtClean="0"/>
              <a:t> and introduction to new things (surroundings, people, pets, etc.), especially from an early age, is an important process in helping to alleviate any associated </a:t>
            </a:r>
            <a:r>
              <a:rPr lang="en-US" dirty="0" err="1" smtClean="0"/>
              <a:t>behavioural</a:t>
            </a:r>
            <a:r>
              <a:rPr lang="en-US" dirty="0" smtClean="0"/>
              <a:t> issues. It is also extremely important to keep </a:t>
            </a:r>
            <a:r>
              <a:rPr lang="en-US" dirty="0" err="1" smtClean="0"/>
              <a:t>behavioural</a:t>
            </a:r>
            <a:r>
              <a:rPr lang="en-US" dirty="0" smtClean="0"/>
              <a:t> training positive and fun to make sure the pet stays relaxed and confident. 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612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Pheromone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892300"/>
            <a:ext cx="10258424" cy="3700463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aseline="0"/>
            </a:lvl1pPr>
          </a:lstStyle>
          <a:p>
            <a:r>
              <a:rPr lang="en-GB" dirty="0" smtClean="0"/>
              <a:t>Secreted or excreted chemicals that trigger a social response in members of the same </a:t>
            </a:r>
            <a:r>
              <a:rPr lang="en-GB" dirty="0" smtClean="0">
                <a:hlinkClick r:id="rId2" tooltip="Species"/>
              </a:rPr>
              <a:t>species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Insects, vertebrates and plants </a:t>
            </a:r>
          </a:p>
          <a:p>
            <a:r>
              <a:rPr lang="en-GB" dirty="0" smtClean="0"/>
              <a:t>Aggregation, trail marking, alarm , territorial, reproduction, calming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295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33121" y="930913"/>
            <a:ext cx="8549419" cy="613411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Cat </a:t>
            </a:r>
            <a:r>
              <a:rPr lang="nl-NL" dirty="0" err="1" smtClean="0"/>
              <a:t>pheromones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3121" y="1620838"/>
            <a:ext cx="8549419" cy="482282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336643"/>
            <a:ext cx="8548687" cy="378618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en-US" sz="2000" dirty="0" smtClean="0"/>
              <a:t>Marking territory</a:t>
            </a:r>
          </a:p>
          <a:p>
            <a:r>
              <a:rPr lang="en-US" sz="2000" dirty="0" smtClean="0"/>
              <a:t>Signaling when looking for a mate</a:t>
            </a:r>
          </a:p>
          <a:p>
            <a:r>
              <a:rPr lang="en-US" sz="2000" dirty="0" smtClean="0"/>
              <a:t>Making marks / messages on objects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421" y="1512488"/>
            <a:ext cx="3931481" cy="24538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240804"/>
            <a:ext cx="2760855" cy="1855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040" y="4260288"/>
            <a:ext cx="2272733" cy="1855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758" y="4267635"/>
            <a:ext cx="1906469" cy="185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674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Not detectable by human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Do not enter the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possible overdose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No interaction with  other treatments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86"/>
          <a:stretch/>
        </p:blipFill>
        <p:spPr>
          <a:xfrm>
            <a:off x="6343614" y="2261032"/>
            <a:ext cx="475643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614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Vomeronasal organ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92300"/>
            <a:ext cx="10448925" cy="37004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r>
              <a:rPr lang="en-US" dirty="0" smtClean="0"/>
              <a:t>Synthetic analogue of naturally occurring pheromone </a:t>
            </a:r>
          </a:p>
          <a:p>
            <a:r>
              <a:rPr lang="en-US" dirty="0" smtClean="0"/>
              <a:t>Released during facial rubbing when cats feel comfortable with environment </a:t>
            </a:r>
          </a:p>
          <a:p>
            <a:r>
              <a:rPr lang="en-US" dirty="0" smtClean="0"/>
              <a:t>Developed to decrease anxiety related behavior in cats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3" name="Rectangle 2"/>
          <p:cNvSpPr/>
          <p:nvPr userDrawn="1"/>
        </p:nvSpPr>
        <p:spPr>
          <a:xfrm>
            <a:off x="10823944" y="6294474"/>
            <a:ext cx="935665" cy="56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512" y="3865562"/>
            <a:ext cx="2922597" cy="2381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216" y="3865563"/>
            <a:ext cx="2622983" cy="23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0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RAB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0" b="7483"/>
          <a:stretch/>
        </p:blipFill>
        <p:spPr>
          <a:xfrm>
            <a:off x="0" y="738000"/>
            <a:ext cx="12192000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531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>
                    <a:tint val="75000"/>
                  </a:srgbClr>
                </a:solidFill>
              </a:rPr>
              <a:t>Beaphar</a:t>
            </a:r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 corporate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1892300"/>
            <a:ext cx="4967177" cy="412591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124575" y="1849438"/>
            <a:ext cx="5162550" cy="41687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041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46685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810125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153400" y="2041525"/>
            <a:ext cx="2466975" cy="2466975"/>
          </a:xfrm>
        </p:spPr>
        <p:txBody>
          <a:bodyPr/>
          <a:lstStyle/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146685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810125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8153400" y="4764088"/>
            <a:ext cx="2466975" cy="1338262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644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D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81" y="738000"/>
            <a:ext cx="12214362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173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RABB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40" b="7483"/>
          <a:stretch/>
        </p:blipFill>
        <p:spPr>
          <a:xfrm>
            <a:off x="0" y="738000"/>
            <a:ext cx="12192000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768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600" y="738000"/>
            <a:ext cx="12182478" cy="61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34"/>
            <a:ext cx="12193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437802"/>
            <a:ext cx="1951906" cy="6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414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600958"/>
            <a:ext cx="10515600" cy="8423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961262"/>
            <a:ext cx="10515600" cy="1325563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79400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196" y="1578760"/>
            <a:ext cx="507609" cy="361184"/>
          </a:xfrm>
          <a:prstGeom prst="rect">
            <a:avLst/>
          </a:prstGeom>
        </p:spPr>
      </p:pic>
      <p:sp>
        <p:nvSpPr>
          <p:cNvPr id="4" name="Title 8"/>
          <p:cNvSpPr>
            <a:spLocks noGrp="1"/>
          </p:cNvSpPr>
          <p:nvPr>
            <p:ph type="title" hasCustomPrompt="1"/>
          </p:nvPr>
        </p:nvSpPr>
        <p:spPr>
          <a:xfrm>
            <a:off x="838200" y="2554526"/>
            <a:ext cx="10515600" cy="3690631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0037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7117"/>
            <a:ext cx="8446707" cy="608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36753"/>
            <a:ext cx="10515600" cy="4260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634"/>
            <a:ext cx="12193200" cy="685800"/>
          </a:xfrm>
          <a:prstGeom prst="rect">
            <a:avLst/>
          </a:prstGeom>
          <a:gradFill flip="none" rotWithShape="0">
            <a:gsLst>
              <a:gs pos="5000">
                <a:srgbClr val="EC6906"/>
              </a:gs>
              <a:gs pos="50000">
                <a:srgbClr val="E10A23"/>
              </a:gs>
              <a:gs pos="95000">
                <a:srgbClr val="FF507D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680" y="6356354"/>
            <a:ext cx="372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370144"/>
            <a:ext cx="1951906" cy="6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7117"/>
            <a:ext cx="8446707" cy="608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36753"/>
            <a:ext cx="10515600" cy="4260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634"/>
            <a:ext cx="12193200" cy="685800"/>
          </a:xfrm>
          <a:prstGeom prst="rect">
            <a:avLst/>
          </a:prstGeom>
          <a:gradFill flip="none" rotWithShape="0">
            <a:gsLst>
              <a:gs pos="5000">
                <a:srgbClr val="EC6906"/>
              </a:gs>
              <a:gs pos="50000">
                <a:srgbClr val="E10A23"/>
              </a:gs>
              <a:gs pos="95000">
                <a:srgbClr val="FF507D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680" y="6356354"/>
            <a:ext cx="372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370144"/>
            <a:ext cx="1951906" cy="6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5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7117"/>
            <a:ext cx="8446707" cy="608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36753"/>
            <a:ext cx="10515600" cy="4260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634"/>
            <a:ext cx="12193200" cy="685800"/>
          </a:xfrm>
          <a:prstGeom prst="rect">
            <a:avLst/>
          </a:prstGeom>
          <a:gradFill flip="none" rotWithShape="0">
            <a:gsLst>
              <a:gs pos="5000">
                <a:srgbClr val="EC6906"/>
              </a:gs>
              <a:gs pos="50000">
                <a:srgbClr val="E10A23"/>
              </a:gs>
              <a:gs pos="95000">
                <a:srgbClr val="FF507D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680" y="6356354"/>
            <a:ext cx="372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370144"/>
            <a:ext cx="1951906" cy="6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7117"/>
            <a:ext cx="8446707" cy="608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36753"/>
            <a:ext cx="10515600" cy="4260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634"/>
            <a:ext cx="12193200" cy="685800"/>
          </a:xfrm>
          <a:prstGeom prst="rect">
            <a:avLst/>
          </a:prstGeom>
          <a:gradFill flip="none" rotWithShape="0">
            <a:gsLst>
              <a:gs pos="5000">
                <a:srgbClr val="EC6906"/>
              </a:gs>
              <a:gs pos="50000">
                <a:srgbClr val="E10A23"/>
              </a:gs>
              <a:gs pos="95000">
                <a:srgbClr val="FF507D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680" y="6356354"/>
            <a:ext cx="372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370144"/>
            <a:ext cx="1951906" cy="6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9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7117"/>
            <a:ext cx="8446707" cy="608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36753"/>
            <a:ext cx="10515600" cy="4260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634"/>
            <a:ext cx="12193200" cy="685800"/>
          </a:xfrm>
          <a:prstGeom prst="rect">
            <a:avLst/>
          </a:prstGeom>
          <a:gradFill flip="none" rotWithShape="0">
            <a:gsLst>
              <a:gs pos="5000">
                <a:srgbClr val="EC6906"/>
              </a:gs>
              <a:gs pos="50000">
                <a:srgbClr val="E10A23"/>
              </a:gs>
              <a:gs pos="95000">
                <a:srgbClr val="FF507D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680" y="6356354"/>
            <a:ext cx="372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370144"/>
            <a:ext cx="1951906" cy="6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5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7117"/>
            <a:ext cx="8446707" cy="608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36753"/>
            <a:ext cx="10515600" cy="4260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634"/>
            <a:ext cx="12193200" cy="685800"/>
          </a:xfrm>
          <a:prstGeom prst="rect">
            <a:avLst/>
          </a:prstGeom>
          <a:gradFill flip="none" rotWithShape="0">
            <a:gsLst>
              <a:gs pos="5000">
                <a:srgbClr val="EC6906"/>
              </a:gs>
              <a:gs pos="50000">
                <a:srgbClr val="E10A23"/>
              </a:gs>
              <a:gs pos="95000">
                <a:srgbClr val="FF507D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680" y="6356354"/>
            <a:ext cx="372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370144"/>
            <a:ext cx="1951906" cy="6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7117"/>
            <a:ext cx="8446707" cy="608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36753"/>
            <a:ext cx="10515600" cy="4260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634"/>
            <a:ext cx="12193200" cy="685800"/>
          </a:xfrm>
          <a:prstGeom prst="rect">
            <a:avLst/>
          </a:prstGeom>
          <a:gradFill flip="none" rotWithShape="0">
            <a:gsLst>
              <a:gs pos="5000">
                <a:srgbClr val="EC6906"/>
              </a:gs>
              <a:gs pos="50000">
                <a:srgbClr val="E10A23"/>
              </a:gs>
              <a:gs pos="95000">
                <a:srgbClr val="FF507D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680" y="6356354"/>
            <a:ext cx="372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370144"/>
            <a:ext cx="1951906" cy="6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4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07117"/>
            <a:ext cx="8446707" cy="608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36753"/>
            <a:ext cx="10515600" cy="4260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634"/>
            <a:ext cx="12193200" cy="685800"/>
          </a:xfrm>
          <a:prstGeom prst="rect">
            <a:avLst/>
          </a:prstGeom>
          <a:gradFill flip="none" rotWithShape="0">
            <a:gsLst>
              <a:gs pos="5000">
                <a:srgbClr val="EC6906"/>
              </a:gs>
              <a:gs pos="50000">
                <a:srgbClr val="E10A23"/>
              </a:gs>
              <a:gs pos="95000">
                <a:srgbClr val="FF507D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682" y="6348734"/>
            <a:ext cx="372745" cy="37274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3680" y="6356354"/>
            <a:ext cx="3727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894" y="370144"/>
            <a:ext cx="1951906" cy="6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4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Introductie Wondzalf en Wondspray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21790" y="2083323"/>
            <a:ext cx="59587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De huidige wondzalf wordt vervangen door een nieuwe wondzalf op basis van honing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Daarnaast introduceren we een wondspray, makkelijk in gebruik</a:t>
            </a:r>
          </a:p>
          <a:p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60" y="3899205"/>
            <a:ext cx="32385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Introductie Wondzalf en Wondspray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38200" y="182783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13755 Wondspray 75 ml</a:t>
            </a:r>
            <a:endParaRPr lang="nl-NL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0000"/>
                </a:solidFill>
              </a:rPr>
              <a:t>Voor de behandeling van kleine wondjes, schaafwonden, droge en / of beschadigde huid.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0000"/>
                </a:solidFill>
              </a:rPr>
              <a:t>Behandeling na teken – of insectenbeten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0000"/>
                </a:solidFill>
              </a:rPr>
              <a:t>Vormt een beschermende laag, maakt de wond schoon en ondersteunt het herstellend vermogen van de huid.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0000"/>
                </a:solidFill>
              </a:rPr>
              <a:t>Kalmeert de huid na insectenbeten.</a:t>
            </a:r>
          </a:p>
          <a:p>
            <a:endParaRPr lang="nl-NL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61" y="5595941"/>
            <a:ext cx="5057775" cy="9429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81" y="1150070"/>
            <a:ext cx="2305282" cy="55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Introductie Wondzalf en Wondspray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38200" y="182783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13755 Wondspray 75 ml</a:t>
            </a:r>
            <a:endParaRPr lang="nl-NL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nl-NL" i="1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Cons</a:t>
            </a:r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 Adv. prijs incl. 21% BTW: € 15,95</a:t>
            </a:r>
          </a:p>
          <a:p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Detailprijs: € 7,91(basismarge detail: 40%)</a:t>
            </a:r>
          </a:p>
          <a:p>
            <a:r>
              <a:rPr lang="nl-NL" i="1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Stand.verp</a:t>
            </a:r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.: 3 stuks</a:t>
            </a:r>
          </a:p>
          <a:p>
            <a:endParaRPr lang="nl-NL" i="1" dirty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nl-NL" i="1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Cons</a:t>
            </a:r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 Adv. prijzen concurrentie:</a:t>
            </a:r>
          </a:p>
          <a:p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Skin </a:t>
            </a:r>
            <a:r>
              <a:rPr lang="nl-NL" i="1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Derm</a:t>
            </a:r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Hofman 50ml: € 14,95</a:t>
            </a:r>
          </a:p>
          <a:p>
            <a:r>
              <a:rPr lang="nl-NL" i="1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Dermiel</a:t>
            </a:r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(AST) 100ml: € 32,75</a:t>
            </a:r>
          </a:p>
          <a:p>
            <a:r>
              <a:rPr lang="nl-NL" i="1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Beeztees</a:t>
            </a:r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wondspray 75ml: € 23,10</a:t>
            </a:r>
          </a:p>
          <a:p>
            <a:endParaRPr lang="nl-NL" i="1" dirty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Beschikbaar vanaf 1 augustus 2021</a:t>
            </a:r>
          </a:p>
          <a:p>
            <a:endParaRPr lang="nl-NL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09" y="1477283"/>
            <a:ext cx="2226380" cy="53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huid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000040" y="2400849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De huid beschermt een organisme tegen invloeden van buitenaf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Een beschadigde huid, maakt het lichaam bevattelijk voor infecties en ziektes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Bij een beschadigde huid is het belangrijk te helpen bij herstel en te voorkomen dat infecties kunnen ontstaan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Humane wondverzorgingsproducten zijn niet geschikt voor dieren, omdat hun huid verschillend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Het gebruik hiervan kan het herstel vertragen</a:t>
            </a:r>
            <a:endParaRPr lang="nl-NL" sz="2000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527" y="1140483"/>
            <a:ext cx="3026921" cy="57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Wondverzorging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1000040" y="240084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De meeste kleine wondjes en schaafplekken kunnen met de juiste zorg thuis behandeld worden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Voor het behandelen van een wond moet de plek voorzichtig met water schoongemaakt worden om vuil te verwijderen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Een goed wondverzorgingsproduct: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Bevordert de heling van de huid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Verzacht en beschermt de huid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Heeft een antibacteriële / antiseptische werking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237" y="4199766"/>
            <a:ext cx="5113106" cy="26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Wondzalf en Wondspray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895518" y="244664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Wondzalf en </a:t>
            </a:r>
            <a:r>
              <a:rPr lang="nl-NL" sz="2000" dirty="0" err="1" smtClean="0"/>
              <a:t>Wondpray</a:t>
            </a:r>
            <a:r>
              <a:rPr lang="nl-NL" sz="2000" dirty="0" smtClean="0"/>
              <a:t> gebruiken de natuurlijke geneeskracht van honing en </a:t>
            </a:r>
            <a:r>
              <a:rPr lang="nl-NL" sz="2000" dirty="0" err="1" smtClean="0"/>
              <a:t>propolis</a:t>
            </a: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i="0" dirty="0" smtClean="0">
                <a:effectLst/>
              </a:rPr>
              <a:t>Bevat natuurlijke ingrediënten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Verzacht, beschermt en stimuleert het herstel van oppervlakkige wondjes, droge en geïrriteerde huid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i="0" dirty="0" smtClean="0">
                <a:effectLst/>
              </a:rPr>
              <a:t>Reinigt schaafwonden en ondersteunt het herstelvermogen van de huid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Voor katten, honden, vogels en knagers</a:t>
            </a:r>
            <a:r>
              <a:rPr lang="nl-NL" sz="2000" b="0" i="0" dirty="0" smtClean="0">
                <a:effectLst/>
              </a:rPr>
              <a:t>.</a:t>
            </a:r>
            <a:endParaRPr lang="nl-NL" sz="20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458" y="2125072"/>
            <a:ext cx="4171486" cy="46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Introductie Wondzalf en Wondspray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38199" y="1827832"/>
            <a:ext cx="747624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Wanneer adviseer je de wondzalf en wanneer de spray?</a:t>
            </a:r>
          </a:p>
          <a:p>
            <a:endParaRPr lang="nl-NL" b="1" i="1" dirty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nl-NL" b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Wondzalf: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bij wat grotere verwondingen en schaafwonden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Het dier laat het toe dat de beschadigde huid wordt ingesmeerd met zalf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Smeer de zalf dagelijks gedurende 6 dagen op de aangetaste delen (houd neusgaten vrij).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nl-NL" b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Wondspray: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Kleine wondjes en schaafplekjes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Voor de behandeling van insectenbeten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Wanneer het dier het niet toelaat om een wond in te smeren met zalf, is de spray een alternatief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nl-NL" i="1" dirty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nl-NL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Wondzalf en Wondspray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21790" y="2083323"/>
            <a:ext cx="6363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00"/>
                </a:solidFill>
              </a:rPr>
              <a:t>Eigenschappen Honing (belangrijkste actieve ingrediënt van de zalf)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Antibacterieel, </a:t>
            </a:r>
            <a:r>
              <a:rPr lang="nl-NL" dirty="0">
                <a:solidFill>
                  <a:srgbClr val="00B0F0"/>
                </a:solidFill>
              </a:rPr>
              <a:t>antiviraal</a:t>
            </a:r>
            <a:r>
              <a:rPr lang="nl-NL" dirty="0">
                <a:solidFill>
                  <a:srgbClr val="000000"/>
                </a:solidFill>
              </a:rPr>
              <a:t> en schimmelwerend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Daarom ideaal voor het helen van wonden (het beschermt tegen allerlei </a:t>
            </a:r>
            <a:r>
              <a:rPr lang="nl-NL" dirty="0" smtClean="0">
                <a:solidFill>
                  <a:srgbClr val="000000"/>
                </a:solidFill>
              </a:rPr>
              <a:t>mogelijke </a:t>
            </a:r>
            <a:r>
              <a:rPr lang="nl-NL" dirty="0">
                <a:solidFill>
                  <a:srgbClr val="000000"/>
                </a:solidFill>
              </a:rPr>
              <a:t>ontstekingen)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Bevat een enzym dat ontsmettend werkt wanneer het een vochtig oppervlak raakt, zoals een wond.</a:t>
            </a:r>
          </a:p>
          <a:p>
            <a:endParaRPr lang="nl-NL" b="1" dirty="0">
              <a:solidFill>
                <a:srgbClr val="000000"/>
              </a:solidFill>
            </a:endParaRPr>
          </a:p>
          <a:p>
            <a:endParaRPr lang="nl-NL" b="1" dirty="0">
              <a:solidFill>
                <a:srgbClr val="000000"/>
              </a:solidFill>
            </a:endParaRPr>
          </a:p>
          <a:p>
            <a:r>
              <a:rPr lang="nl-NL" b="1" dirty="0">
                <a:solidFill>
                  <a:srgbClr val="000000"/>
                </a:solidFill>
              </a:rPr>
              <a:t>Eigenschappen </a:t>
            </a:r>
            <a:r>
              <a:rPr lang="nl-NL" b="1" dirty="0" err="1">
                <a:solidFill>
                  <a:srgbClr val="000000"/>
                </a:solidFill>
              </a:rPr>
              <a:t>Propolis</a:t>
            </a:r>
            <a:r>
              <a:rPr lang="nl-NL" b="1" dirty="0">
                <a:solidFill>
                  <a:srgbClr val="000000"/>
                </a:solidFill>
              </a:rPr>
              <a:t> (belangrijkste actieve ingrediënt van de spray)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Antiseptisch</a:t>
            </a:r>
            <a:r>
              <a:rPr lang="nl-NL" dirty="0">
                <a:solidFill>
                  <a:srgbClr val="000000"/>
                </a:solidFill>
              </a:rPr>
              <a:t>, antibacterieel, schimmelwerend, </a:t>
            </a:r>
            <a:r>
              <a:rPr lang="nl-NL" dirty="0">
                <a:solidFill>
                  <a:srgbClr val="00B0F0"/>
                </a:solidFill>
              </a:rPr>
              <a:t>ontstekingsremmend, antioxidant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Stimuleert het lichaam om de wondgenezing in gang te zetten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625" y="2083323"/>
            <a:ext cx="2012314" cy="185870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624" y="4745699"/>
            <a:ext cx="2091371" cy="153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Introductie Wondzalf en Wondspray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21790" y="2083323"/>
            <a:ext cx="62593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0000"/>
                </a:solidFill>
              </a:rPr>
              <a:t>Andere werkzame ingrediënten:</a:t>
            </a:r>
          </a:p>
          <a:p>
            <a:endParaRPr lang="nl-NL" b="1" dirty="0">
              <a:solidFill>
                <a:srgbClr val="000000"/>
              </a:solidFill>
            </a:endParaRPr>
          </a:p>
          <a:p>
            <a:r>
              <a:rPr lang="nl-NL" b="1" dirty="0" err="1">
                <a:solidFill>
                  <a:srgbClr val="000000"/>
                </a:solidFill>
              </a:rPr>
              <a:t>Aloe</a:t>
            </a:r>
            <a:r>
              <a:rPr lang="nl-NL" b="1" dirty="0">
                <a:solidFill>
                  <a:srgbClr val="000000"/>
                </a:solidFill>
              </a:rPr>
              <a:t> </a:t>
            </a:r>
            <a:r>
              <a:rPr lang="nl-NL" b="1" dirty="0" err="1">
                <a:solidFill>
                  <a:srgbClr val="000000"/>
                </a:solidFill>
              </a:rPr>
              <a:t>vera</a:t>
            </a:r>
            <a:r>
              <a:rPr lang="nl-NL" b="1" dirty="0">
                <a:solidFill>
                  <a:srgbClr val="000000"/>
                </a:solidFill>
              </a:rPr>
              <a:t> (zalf / spray):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Helpt het vochtgehalte van de huid op peil te houden, wat erg belangrijk is bij wondherstel (verminderd trekken van de huid)</a:t>
            </a:r>
          </a:p>
          <a:p>
            <a:endParaRPr lang="nl-NL" b="1" dirty="0">
              <a:solidFill>
                <a:srgbClr val="000000"/>
              </a:solidFill>
            </a:endParaRPr>
          </a:p>
          <a:p>
            <a:endParaRPr lang="nl-NL" b="1" dirty="0">
              <a:solidFill>
                <a:srgbClr val="000000"/>
              </a:solidFill>
            </a:endParaRPr>
          </a:p>
          <a:p>
            <a:r>
              <a:rPr lang="nl-NL" b="1" dirty="0">
                <a:solidFill>
                  <a:srgbClr val="000000"/>
                </a:solidFill>
              </a:rPr>
              <a:t>Kurkuma (zalf):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Versnelt de wondgenezing</a:t>
            </a:r>
          </a:p>
          <a:p>
            <a:endParaRPr lang="nl-NL" b="1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050" y="2318994"/>
            <a:ext cx="2163995" cy="1462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566" y="3781494"/>
            <a:ext cx="2149479" cy="214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Introductie Wondzalf en Wondspray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049" y="1709721"/>
            <a:ext cx="3311951" cy="5148279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38200" y="1827832"/>
            <a:ext cx="67598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14211 Wondzalf 30ml</a:t>
            </a:r>
            <a:endParaRPr lang="nl-N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nl-NL" sz="2400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nl-NL" sz="2400" dirty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ea typeface="Times New Roman" panose="02020603050405020304" pitchFamily="18" charset="0"/>
              </a:rPr>
              <a:t>Ondersteunt het herstel van wondjes of beschadigde huid bij het huisdier. </a:t>
            </a:r>
            <a:endParaRPr lang="nl-N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ea typeface="Times New Roman" panose="02020603050405020304" pitchFamily="18" charset="0"/>
              </a:rPr>
              <a:t>Combineert de eigenschappen van </a:t>
            </a:r>
            <a:r>
              <a:rPr lang="nl-NL" b="1" dirty="0">
                <a:solidFill>
                  <a:srgbClr val="000000"/>
                </a:solidFill>
                <a:ea typeface="Times New Roman" panose="02020603050405020304" pitchFamily="18" charset="0"/>
              </a:rPr>
              <a:t>honing</a:t>
            </a:r>
            <a:r>
              <a:rPr lang="nl-NL" dirty="0">
                <a:solidFill>
                  <a:srgbClr val="000000"/>
                </a:solidFill>
                <a:ea typeface="Times New Roman" panose="02020603050405020304" pitchFamily="18" charset="0"/>
              </a:rPr>
              <a:t> met kurkuma, aloë </a:t>
            </a:r>
            <a:r>
              <a:rPr lang="nl-NL" dirty="0" err="1">
                <a:solidFill>
                  <a:srgbClr val="000000"/>
                </a:solidFill>
                <a:ea typeface="Times New Roman" panose="02020603050405020304" pitchFamily="18" charset="0"/>
              </a:rPr>
              <a:t>vera</a:t>
            </a:r>
            <a:r>
              <a:rPr lang="nl-NL" dirty="0">
                <a:solidFill>
                  <a:srgbClr val="000000"/>
                </a:solidFill>
                <a:ea typeface="Times New Roman" panose="02020603050405020304" pitchFamily="18" charset="0"/>
              </a:rPr>
              <a:t> en etherische oliën om oppervlakkige wonden en een droge en beschadigde huid te herstellen en beschermen.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ea typeface="Times New Roman" panose="02020603050405020304" pitchFamily="18" charset="0"/>
              </a:rPr>
              <a:t>Helpt schaafwonden te reinigen en ondersteunt het herstellende proces van de huid.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ea typeface="Times New Roman" panose="02020603050405020304" pitchFamily="18" charset="0"/>
              </a:rPr>
              <a:t>Kan gebruikt worden als onderdeel van de behandeling tegen </a:t>
            </a:r>
            <a:r>
              <a:rPr lang="nl-NL" dirty="0" err="1">
                <a:solidFill>
                  <a:srgbClr val="000000"/>
                </a:solidFill>
                <a:ea typeface="Times New Roman" panose="02020603050405020304" pitchFamily="18" charset="0"/>
              </a:rPr>
              <a:t>scaly</a:t>
            </a:r>
            <a:r>
              <a:rPr lang="nl-NL" dirty="0">
                <a:solidFill>
                  <a:srgbClr val="000000"/>
                </a:solidFill>
                <a:ea typeface="Times New Roman" panose="02020603050405020304" pitchFamily="18" charset="0"/>
              </a:rPr>
              <a:t> face (parkietenschurft).</a:t>
            </a:r>
            <a:endParaRPr lang="nl-N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nl-NL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nl-N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nl-NL" dirty="0">
                <a:solidFill>
                  <a:srgbClr val="000000"/>
                </a:solidFill>
                <a:ea typeface="Times New Roman" panose="02020603050405020304" pitchFamily="18" charset="0"/>
              </a:rPr>
              <a:t>Geschikt voor hond, kat, knager en vogel.</a:t>
            </a:r>
            <a:endParaRPr lang="nl-N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nl-NL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nl-N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nl-NL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Dit product vervangt 11979 Wondzalf 30g</a:t>
            </a:r>
            <a:endParaRPr lang="nl-N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Introductie Wondzalf en Wondspray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049" y="1709721"/>
            <a:ext cx="3311951" cy="5148279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Beaphar corporate presentation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FF2302-F012-EC40-848D-132D371E7E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38200" y="1827832"/>
            <a:ext cx="6096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14211 Wondzalf 30ml</a:t>
            </a:r>
            <a:endParaRPr lang="nl-NL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nl-NL" sz="2400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nl-NL" i="1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Cons</a:t>
            </a:r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 Adv. prijs incl. 21% BTW: </a:t>
            </a:r>
            <a:r>
              <a:rPr lang="nl-NL" b="1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€ 11,95</a:t>
            </a:r>
          </a:p>
          <a:p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Detailprijs: € 5,93 (basismarge detail: 40%)</a:t>
            </a:r>
          </a:p>
          <a:p>
            <a:r>
              <a:rPr lang="nl-NL" i="1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Stand.verp</a:t>
            </a:r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.: 3 stuks</a:t>
            </a:r>
          </a:p>
          <a:p>
            <a:endParaRPr lang="nl-NL" i="1" dirty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nl-NL" b="1" i="1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Cons</a:t>
            </a:r>
            <a:r>
              <a:rPr lang="nl-NL" b="1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 Adv. prijzen concurrentie:</a:t>
            </a:r>
          </a:p>
          <a:p>
            <a:r>
              <a:rPr lang="nl-NL" i="1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Vetramil</a:t>
            </a:r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30g: € 20,45 </a:t>
            </a:r>
          </a:p>
          <a:p>
            <a:r>
              <a:rPr lang="nl-NL" i="1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Dermiel</a:t>
            </a:r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(AST) 30g: € 17,75</a:t>
            </a:r>
          </a:p>
          <a:p>
            <a:endParaRPr lang="nl-NL" i="1" dirty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nl-NL" i="1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Beschikbaar vanaf 1 augustus 2021</a:t>
            </a:r>
          </a:p>
          <a:p>
            <a:endParaRPr lang="nl-NL" dirty="0">
              <a:solidFill>
                <a:srgbClr val="00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aphar_16x9">
  <a:themeElements>
    <a:clrScheme name="Aangepast 1">
      <a:dk1>
        <a:srgbClr val="000000"/>
      </a:dk1>
      <a:lt1>
        <a:srgbClr val="FFFFFF"/>
      </a:lt1>
      <a:dk2>
        <a:srgbClr val="342E2A"/>
      </a:dk2>
      <a:lt2>
        <a:srgbClr val="FFF9E9"/>
      </a:lt2>
      <a:accent1>
        <a:srgbClr val="E10A23"/>
      </a:accent1>
      <a:accent2>
        <a:srgbClr val="EC6906"/>
      </a:accent2>
      <a:accent3>
        <a:srgbClr val="FF507D"/>
      </a:accent3>
      <a:accent4>
        <a:srgbClr val="342E2A"/>
      </a:accent4>
      <a:accent5>
        <a:srgbClr val="EF7B00"/>
      </a:accent5>
      <a:accent6>
        <a:srgbClr val="FF507D"/>
      </a:accent6>
      <a:hlink>
        <a:srgbClr val="E10A23"/>
      </a:hlink>
      <a:folHlink>
        <a:srgbClr val="EC690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737A8C4-CD44-344F-8A2F-FD2AB6B8B43F}" vid="{9979C0BB-5088-384A-8686-B10EE5D6CC75}"/>
    </a:ext>
  </a:extLst>
</a:theme>
</file>

<file path=ppt/theme/theme2.xml><?xml version="1.0" encoding="utf-8"?>
<a:theme xmlns:a="http://schemas.openxmlformats.org/drawingml/2006/main" name="2_Beaphar_16x9">
  <a:themeElements>
    <a:clrScheme name="Aangepast 1">
      <a:dk1>
        <a:srgbClr val="000000"/>
      </a:dk1>
      <a:lt1>
        <a:srgbClr val="FFFFFF"/>
      </a:lt1>
      <a:dk2>
        <a:srgbClr val="342E2A"/>
      </a:dk2>
      <a:lt2>
        <a:srgbClr val="FFF9E9"/>
      </a:lt2>
      <a:accent1>
        <a:srgbClr val="E10A23"/>
      </a:accent1>
      <a:accent2>
        <a:srgbClr val="EC6906"/>
      </a:accent2>
      <a:accent3>
        <a:srgbClr val="FF507D"/>
      </a:accent3>
      <a:accent4>
        <a:srgbClr val="342E2A"/>
      </a:accent4>
      <a:accent5>
        <a:srgbClr val="EF7B00"/>
      </a:accent5>
      <a:accent6>
        <a:srgbClr val="FF507D"/>
      </a:accent6>
      <a:hlink>
        <a:srgbClr val="E10A23"/>
      </a:hlink>
      <a:folHlink>
        <a:srgbClr val="EC690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737A8C4-CD44-344F-8A2F-FD2AB6B8B43F}" vid="{9979C0BB-5088-384A-8686-B10EE5D6CC75}"/>
    </a:ext>
  </a:extLst>
</a:theme>
</file>

<file path=ppt/theme/theme3.xml><?xml version="1.0" encoding="utf-8"?>
<a:theme xmlns:a="http://schemas.openxmlformats.org/drawingml/2006/main" name="3_Beaphar_16x9">
  <a:themeElements>
    <a:clrScheme name="Aangepast 1">
      <a:dk1>
        <a:srgbClr val="000000"/>
      </a:dk1>
      <a:lt1>
        <a:srgbClr val="FFFFFF"/>
      </a:lt1>
      <a:dk2>
        <a:srgbClr val="342E2A"/>
      </a:dk2>
      <a:lt2>
        <a:srgbClr val="FFF9E9"/>
      </a:lt2>
      <a:accent1>
        <a:srgbClr val="E10A23"/>
      </a:accent1>
      <a:accent2>
        <a:srgbClr val="EC6906"/>
      </a:accent2>
      <a:accent3>
        <a:srgbClr val="FF507D"/>
      </a:accent3>
      <a:accent4>
        <a:srgbClr val="342E2A"/>
      </a:accent4>
      <a:accent5>
        <a:srgbClr val="EF7B00"/>
      </a:accent5>
      <a:accent6>
        <a:srgbClr val="FF507D"/>
      </a:accent6>
      <a:hlink>
        <a:srgbClr val="E10A23"/>
      </a:hlink>
      <a:folHlink>
        <a:srgbClr val="EC690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737A8C4-CD44-344F-8A2F-FD2AB6B8B43F}" vid="{9979C0BB-5088-384A-8686-B10EE5D6CC75}"/>
    </a:ext>
  </a:extLst>
</a:theme>
</file>

<file path=ppt/theme/theme4.xml><?xml version="1.0" encoding="utf-8"?>
<a:theme xmlns:a="http://schemas.openxmlformats.org/drawingml/2006/main" name="4_Beaphar_16x9">
  <a:themeElements>
    <a:clrScheme name="Aangepast 1">
      <a:dk1>
        <a:srgbClr val="000000"/>
      </a:dk1>
      <a:lt1>
        <a:srgbClr val="FFFFFF"/>
      </a:lt1>
      <a:dk2>
        <a:srgbClr val="342E2A"/>
      </a:dk2>
      <a:lt2>
        <a:srgbClr val="FFF9E9"/>
      </a:lt2>
      <a:accent1>
        <a:srgbClr val="E10A23"/>
      </a:accent1>
      <a:accent2>
        <a:srgbClr val="EC6906"/>
      </a:accent2>
      <a:accent3>
        <a:srgbClr val="FF507D"/>
      </a:accent3>
      <a:accent4>
        <a:srgbClr val="342E2A"/>
      </a:accent4>
      <a:accent5>
        <a:srgbClr val="EF7B00"/>
      </a:accent5>
      <a:accent6>
        <a:srgbClr val="FF507D"/>
      </a:accent6>
      <a:hlink>
        <a:srgbClr val="E10A23"/>
      </a:hlink>
      <a:folHlink>
        <a:srgbClr val="EC690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737A8C4-CD44-344F-8A2F-FD2AB6B8B43F}" vid="{9979C0BB-5088-384A-8686-B10EE5D6CC75}"/>
    </a:ext>
  </a:extLst>
</a:theme>
</file>

<file path=ppt/theme/theme5.xml><?xml version="1.0" encoding="utf-8"?>
<a:theme xmlns:a="http://schemas.openxmlformats.org/drawingml/2006/main" name="5_Beaphar_16x9">
  <a:themeElements>
    <a:clrScheme name="Aangepast 1">
      <a:dk1>
        <a:srgbClr val="000000"/>
      </a:dk1>
      <a:lt1>
        <a:srgbClr val="FFFFFF"/>
      </a:lt1>
      <a:dk2>
        <a:srgbClr val="342E2A"/>
      </a:dk2>
      <a:lt2>
        <a:srgbClr val="FFF9E9"/>
      </a:lt2>
      <a:accent1>
        <a:srgbClr val="E10A23"/>
      </a:accent1>
      <a:accent2>
        <a:srgbClr val="EC6906"/>
      </a:accent2>
      <a:accent3>
        <a:srgbClr val="FF507D"/>
      </a:accent3>
      <a:accent4>
        <a:srgbClr val="342E2A"/>
      </a:accent4>
      <a:accent5>
        <a:srgbClr val="EF7B00"/>
      </a:accent5>
      <a:accent6>
        <a:srgbClr val="FF507D"/>
      </a:accent6>
      <a:hlink>
        <a:srgbClr val="E10A23"/>
      </a:hlink>
      <a:folHlink>
        <a:srgbClr val="EC690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737A8C4-CD44-344F-8A2F-FD2AB6B8B43F}" vid="{9979C0BB-5088-384A-8686-B10EE5D6CC75}"/>
    </a:ext>
  </a:extLst>
</a:theme>
</file>

<file path=ppt/theme/theme6.xml><?xml version="1.0" encoding="utf-8"?>
<a:theme xmlns:a="http://schemas.openxmlformats.org/drawingml/2006/main" name="6_Beaphar_16x9">
  <a:themeElements>
    <a:clrScheme name="Aangepast 1">
      <a:dk1>
        <a:srgbClr val="000000"/>
      </a:dk1>
      <a:lt1>
        <a:srgbClr val="FFFFFF"/>
      </a:lt1>
      <a:dk2>
        <a:srgbClr val="342E2A"/>
      </a:dk2>
      <a:lt2>
        <a:srgbClr val="FFF9E9"/>
      </a:lt2>
      <a:accent1>
        <a:srgbClr val="E10A23"/>
      </a:accent1>
      <a:accent2>
        <a:srgbClr val="EC6906"/>
      </a:accent2>
      <a:accent3>
        <a:srgbClr val="FF507D"/>
      </a:accent3>
      <a:accent4>
        <a:srgbClr val="342E2A"/>
      </a:accent4>
      <a:accent5>
        <a:srgbClr val="EF7B00"/>
      </a:accent5>
      <a:accent6>
        <a:srgbClr val="FF507D"/>
      </a:accent6>
      <a:hlink>
        <a:srgbClr val="E10A23"/>
      </a:hlink>
      <a:folHlink>
        <a:srgbClr val="EC690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737A8C4-CD44-344F-8A2F-FD2AB6B8B43F}" vid="{9979C0BB-5088-384A-8686-B10EE5D6CC75}"/>
    </a:ext>
  </a:extLst>
</a:theme>
</file>

<file path=ppt/theme/theme7.xml><?xml version="1.0" encoding="utf-8"?>
<a:theme xmlns:a="http://schemas.openxmlformats.org/drawingml/2006/main" name="7_Beaphar_16x9">
  <a:themeElements>
    <a:clrScheme name="Aangepast 1">
      <a:dk1>
        <a:srgbClr val="000000"/>
      </a:dk1>
      <a:lt1>
        <a:srgbClr val="FFFFFF"/>
      </a:lt1>
      <a:dk2>
        <a:srgbClr val="342E2A"/>
      </a:dk2>
      <a:lt2>
        <a:srgbClr val="FFF9E9"/>
      </a:lt2>
      <a:accent1>
        <a:srgbClr val="E10A23"/>
      </a:accent1>
      <a:accent2>
        <a:srgbClr val="EC6906"/>
      </a:accent2>
      <a:accent3>
        <a:srgbClr val="FF507D"/>
      </a:accent3>
      <a:accent4>
        <a:srgbClr val="342E2A"/>
      </a:accent4>
      <a:accent5>
        <a:srgbClr val="EF7B00"/>
      </a:accent5>
      <a:accent6>
        <a:srgbClr val="FF507D"/>
      </a:accent6>
      <a:hlink>
        <a:srgbClr val="E10A23"/>
      </a:hlink>
      <a:folHlink>
        <a:srgbClr val="EC690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737A8C4-CD44-344F-8A2F-FD2AB6B8B43F}" vid="{9979C0BB-5088-384A-8686-B10EE5D6CC75}"/>
    </a:ext>
  </a:extLst>
</a:theme>
</file>

<file path=ppt/theme/theme8.xml><?xml version="1.0" encoding="utf-8"?>
<a:theme xmlns:a="http://schemas.openxmlformats.org/drawingml/2006/main" name="8_Beaphar_16x9">
  <a:themeElements>
    <a:clrScheme name="Aangepast 1">
      <a:dk1>
        <a:srgbClr val="000000"/>
      </a:dk1>
      <a:lt1>
        <a:srgbClr val="FFFFFF"/>
      </a:lt1>
      <a:dk2>
        <a:srgbClr val="342E2A"/>
      </a:dk2>
      <a:lt2>
        <a:srgbClr val="FFF9E9"/>
      </a:lt2>
      <a:accent1>
        <a:srgbClr val="E10A23"/>
      </a:accent1>
      <a:accent2>
        <a:srgbClr val="EC6906"/>
      </a:accent2>
      <a:accent3>
        <a:srgbClr val="FF507D"/>
      </a:accent3>
      <a:accent4>
        <a:srgbClr val="342E2A"/>
      </a:accent4>
      <a:accent5>
        <a:srgbClr val="EF7B00"/>
      </a:accent5>
      <a:accent6>
        <a:srgbClr val="FF507D"/>
      </a:accent6>
      <a:hlink>
        <a:srgbClr val="E10A23"/>
      </a:hlink>
      <a:folHlink>
        <a:srgbClr val="EC690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737A8C4-CD44-344F-8A2F-FD2AB6B8B43F}" vid="{9979C0BB-5088-384A-8686-B10EE5D6CC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7665</TotalTime>
  <Words>472</Words>
  <Application>Microsoft Office PowerPoint</Application>
  <PresentationFormat>Breedbeeld</PresentationFormat>
  <Paragraphs>119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8</vt:i4>
      </vt:variant>
      <vt:variant>
        <vt:lpstr>Diatitels</vt:lpstr>
      </vt:variant>
      <vt:variant>
        <vt:i4>11</vt:i4>
      </vt:variant>
    </vt:vector>
  </HeadingPairs>
  <TitlesOfParts>
    <vt:vector size="22" baseType="lpstr">
      <vt:lpstr>Arial</vt:lpstr>
      <vt:lpstr>Calibri</vt:lpstr>
      <vt:lpstr>Times New Roman</vt:lpstr>
      <vt:lpstr>1_Beaphar_16x9</vt:lpstr>
      <vt:lpstr>2_Beaphar_16x9</vt:lpstr>
      <vt:lpstr>3_Beaphar_16x9</vt:lpstr>
      <vt:lpstr>4_Beaphar_16x9</vt:lpstr>
      <vt:lpstr>5_Beaphar_16x9</vt:lpstr>
      <vt:lpstr>6_Beaphar_16x9</vt:lpstr>
      <vt:lpstr>7_Beaphar_16x9</vt:lpstr>
      <vt:lpstr>8_Beaphar_16x9</vt:lpstr>
      <vt:lpstr>Introductie Wondzalf en Wondspray</vt:lpstr>
      <vt:lpstr>De huid</vt:lpstr>
      <vt:lpstr>Wondverzorging</vt:lpstr>
      <vt:lpstr>Wondzalf en Wondspray</vt:lpstr>
      <vt:lpstr>Introductie Wondzalf en Wondspray</vt:lpstr>
      <vt:lpstr>Wondzalf en Wondspray</vt:lpstr>
      <vt:lpstr>Introductie Wondzalf en Wondspray</vt:lpstr>
      <vt:lpstr>Introductie Wondzalf en Wondspray</vt:lpstr>
      <vt:lpstr>Introductie Wondzalf en Wondspray</vt:lpstr>
      <vt:lpstr>Introductie Wondzalf en Wondspray</vt:lpstr>
      <vt:lpstr>Introductie Wondzalf en Wondspray</vt:lpstr>
    </vt:vector>
  </TitlesOfParts>
  <Company>Beaphar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Wondzalf en Wondspray</dc:title>
  <dc:creator>Dirk Wilborts</dc:creator>
  <cp:lastModifiedBy>Rob Lavrijsen</cp:lastModifiedBy>
  <cp:revision>8</cp:revision>
  <dcterms:created xsi:type="dcterms:W3CDTF">2021-07-27T11:47:56Z</dcterms:created>
  <dcterms:modified xsi:type="dcterms:W3CDTF">2021-08-26T10:00:37Z</dcterms:modified>
</cp:coreProperties>
</file>